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68" r:id="rId5"/>
    <p:sldId id="437" r:id="rId6"/>
    <p:sldId id="436" r:id="rId7"/>
    <p:sldId id="458" r:id="rId8"/>
    <p:sldId id="450" r:id="rId9"/>
    <p:sldId id="438" r:id="rId10"/>
    <p:sldId id="461" r:id="rId11"/>
    <p:sldId id="462" r:id="rId12"/>
    <p:sldId id="453" r:id="rId13"/>
    <p:sldId id="463" r:id="rId14"/>
    <p:sldId id="464" r:id="rId15"/>
    <p:sldId id="465" r:id="rId16"/>
    <p:sldId id="466" r:id="rId17"/>
    <p:sldId id="468" r:id="rId18"/>
    <p:sldId id="467" r:id="rId19"/>
    <p:sldId id="469" r:id="rId20"/>
    <p:sldId id="470" r:id="rId21"/>
    <p:sldId id="471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288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2933e1d2-70ff-47b3-ad61-d61e32fda646" providerId="ADAL" clId="{02CC9FDD-4AF8-4FCC-A6FE-10A50F05E688}"/>
    <pc:docChg chg="delSld modSld">
      <pc:chgData name="Stijn Weijermars" userId="2933e1d2-70ff-47b3-ad61-d61e32fda646" providerId="ADAL" clId="{02CC9FDD-4AF8-4FCC-A6FE-10A50F05E688}" dt="2024-01-09T08:43:59.270" v="5" actId="20577"/>
      <pc:docMkLst>
        <pc:docMk/>
      </pc:docMkLst>
      <pc:sldChg chg="modSp mod">
        <pc:chgData name="Stijn Weijermars" userId="2933e1d2-70ff-47b3-ad61-d61e32fda646" providerId="ADAL" clId="{02CC9FDD-4AF8-4FCC-A6FE-10A50F05E688}" dt="2024-01-09T08:43:59.270" v="5" actId="20577"/>
        <pc:sldMkLst>
          <pc:docMk/>
          <pc:sldMk cId="3878736986" sldId="268"/>
        </pc:sldMkLst>
        <pc:spChg chg="mod">
          <ac:chgData name="Stijn Weijermars" userId="2933e1d2-70ff-47b3-ad61-d61e32fda646" providerId="ADAL" clId="{02CC9FDD-4AF8-4FCC-A6FE-10A50F05E688}" dt="2024-01-09T08:43:59.270" v="5" actId="20577"/>
          <ac:spMkLst>
            <pc:docMk/>
            <pc:sldMk cId="3878736986" sldId="268"/>
            <ac:spMk id="2" creationId="{9AB00E9D-FE5B-4000-93AD-A5933085A40A}"/>
          </ac:spMkLst>
        </pc:spChg>
      </pc:sldChg>
      <pc:sldChg chg="del">
        <pc:chgData name="Stijn Weijermars" userId="2933e1d2-70ff-47b3-ad61-d61e32fda646" providerId="ADAL" clId="{02CC9FDD-4AF8-4FCC-A6FE-10A50F05E688}" dt="2024-01-09T08:41:20.038" v="0" actId="47"/>
        <pc:sldMkLst>
          <pc:docMk/>
          <pc:sldMk cId="1017795775" sldId="460"/>
        </pc:sldMkLst>
      </pc:sldChg>
      <pc:sldChg chg="del">
        <pc:chgData name="Stijn Weijermars" userId="2933e1d2-70ff-47b3-ad61-d61e32fda646" providerId="ADAL" clId="{02CC9FDD-4AF8-4FCC-A6FE-10A50F05E688}" dt="2024-01-09T08:43:46.886" v="1" actId="47"/>
        <pc:sldMkLst>
          <pc:docMk/>
          <pc:sldMk cId="2886415132" sldId="4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397CF-E02E-4903-A055-890F16227311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9AB66-6B1B-4D33-8EC2-D94AB424B2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21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98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igte&#10;&#10;Automatisch gegenereerde beschrijving">
            <a:extLst>
              <a:ext uri="{FF2B5EF4-FFF2-40B4-BE49-F238E27FC236}">
                <a16:creationId xmlns:a16="http://schemas.microsoft.com/office/drawing/2014/main" id="{D61A5846-9542-4568-9DFE-94882DCA6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873911"/>
            <a:ext cx="8676000" cy="1612489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spc="-12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00BEC53-6C66-491A-8262-6C9644C07152}" type="datetime1">
              <a:rPr lang="nl-NL" noProof="0" smtClean="0"/>
              <a:t>9-1-2024</a:t>
            </a:fld>
            <a:endParaRPr lang="nl-NL" noProof="0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4453D30A-766F-4B73-9465-D7700EE84C9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36F56CC-3885-4BCC-A432-999DFDC6D00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3BE0048-A137-4E71-A84E-BD4A3502F31B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441755C-CFDF-4A02-8626-E1436024DEE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6659DC1-3EF9-4EBA-8591-714C27862E7A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0BF3F3A-7F1F-4D0B-AC01-A9874DE5180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5F03D626-4673-4183-9AA6-4B8AE4CA1244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AFAA3318-A295-4B7D-9844-674A26EA5CD4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17698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0BBB-AA3D-402D-A179-A9C017A3453D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75539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pic>
        <p:nvPicPr>
          <p:cNvPr id="10" name="Vormentaal" descr="Afbeelding met tekst&#10;&#10;Automatisch gegenereerde beschrijving">
            <a:extLst>
              <a:ext uri="{FF2B5EF4-FFF2-40B4-BE49-F238E27FC236}">
                <a16:creationId xmlns:a16="http://schemas.microsoft.com/office/drawing/2014/main" id="{54F6A987-9670-44F2-9B36-4C0123CD9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DE01-3480-42CF-9B50-C0496424F63F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929438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9DF6-5FCC-4E20-A137-51BC7E33C7E6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017407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92CC-9A51-4DCB-9CE1-87C12736465F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</p:spTree>
    <p:extLst>
      <p:ext uri="{BB962C8B-B14F-4D97-AF65-F5344CB8AC3E}">
        <p14:creationId xmlns:p14="http://schemas.microsoft.com/office/powerpoint/2010/main" val="204757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38DD-7B9B-4187-B15F-CA706FB7F2BF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87881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7CD8-A649-4824-9F9C-F7DAF78B876D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12026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C809-E006-4D4A-A571-B5578B43D022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577004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DEA8-D406-4DE0-9C63-B6B0DEA56C5C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5935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EDB9-8966-4269-B009-409D6A203F05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082807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111CDB-CE47-42D8-BA9F-C515F5D3223B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84326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769047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D67444-35CA-4F30-A69C-8F275EF502B8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99142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F04B2F-7CB4-4EC9-8DAE-E7C3ED683122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735847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9464-62FE-406B-87B8-2D97F20E17F9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70187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8442-589B-4BFC-9184-496EEB8D88F7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845995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F1B3-482F-4F4A-A3C3-E26533A2A6F7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4230540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7ED8-77B1-4D92-8A4C-07939ECD182A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10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smtClean="0"/>
              <a:pPr/>
              <a:t>9-1-2024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048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68000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E1FD19D5-EFBE-44BB-99F8-B3AC1E31F12E}" type="datetime1">
              <a:rPr lang="nl-NL" smtClean="0"/>
              <a:t>9-1-2024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9A5E9CB-7208-4222-9A98-77DE04E02C4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21021" y="2946447"/>
            <a:ext cx="4752000" cy="987712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3D33F121-C6D0-4D68-B23A-1D11CD35C8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C333564-E202-4127-8B36-153801B435F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6401D170-B725-4C5E-8317-5066426601BD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C10DC94-C96B-4FF1-BF11-60A603FB3298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DBC6BA58-73DC-4FF2-9E1D-50C63F9E85F3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6184A829-A8B6-4C71-ADBD-B905438B8FE8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F5AEC25-04C1-4108-9D28-BAB78CF2F6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46929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met afslui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A92644BC-DF8B-4D67-A7E7-632056BAF6A3}" type="datetime1">
              <a:rPr lang="nl-NL" smtClean="0"/>
              <a:t>9-1-2024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508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noProof="0" smtClean="0"/>
              <a:pPr/>
              <a:t>9-1-2024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 userDrawn="1"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 userDrawn="1"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 userDrawn="1"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 userDrawn="1"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/>
                <a:t>Derde niveau</a:t>
              </a:r>
            </a:p>
            <a:p>
              <a:pPr marL="0" lvl="3"/>
              <a:r>
                <a:rPr lang="nl-NL" b="1" noProof="0"/>
                <a:t>Vierde niveau</a:t>
              </a:r>
            </a:p>
            <a:p>
              <a:pPr marL="0" lvl="4"/>
              <a:r>
                <a:rPr lang="nl-NL" noProof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/>
                <a:t>Achtste niveau - Subtitel</a:t>
              </a:r>
            </a:p>
            <a:p>
              <a:pPr marL="0" lvl="8"/>
              <a:r>
                <a:rPr lang="nl-NL" noProof="0"/>
                <a:t>Negende Niveau</a:t>
              </a:r>
            </a:p>
            <a:p>
              <a:endParaRPr lang="nl-NL" noProof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 userDrawn="1"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 userDrawn="1"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 userDrawn="1"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 userDrawn="1"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 userDrawn="1"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 userDrawn="1"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 userDrawn="1"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 userDrawn="1"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 userDrawn="1"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 userDrawn="1"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 userDrawn="1"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 userDrawn="1"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 userDrawn="1"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 userDrawn="1"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 userDrawn="1"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 userDrawn="1"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 userDrawn="1"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 userDrawn="1"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 userDrawn="1"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 userDrawn="1"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 userDrawn="1"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 userDrawn="1"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40608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E8DCF3-56A4-46E1-9EBC-EA613906C72E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60F18813-55E5-408E-8ACE-F31156719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69318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A063B09-27A8-4B81-9B57-D8FFCF678B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A37A059-A239-4E52-8A9D-E17AA516807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16133F7D-BC85-4324-A4F5-5D35A7A759B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14D7D93-0806-4001-A659-50467AAAF4C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B30E15-CE1E-40C2-B3D2-3C439183C0D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64A2669-414D-48BD-AB98-B02F2C9EE3B5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AB275AD-8ABF-4D9B-94E3-9375F03BA6DA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78D2EA3F-676A-4083-9C45-16E717D51C1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860599-687F-493C-A523-B4769D1A9902}" type="datetime1">
              <a:rPr lang="nl-NL" noProof="0" smtClean="0"/>
              <a:t>9-1-2024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3505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805B-C73B-4907-9377-FC5FEFF5C94B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3673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924F-0B7B-4710-AD11-E918B7D7DC3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86592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0D4A7-C8B7-4A0C-B633-469DC286E6A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1821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44ED-5108-4353-A2EE-644FDE4D0D92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6749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9D6B-D6F0-40D7-BDA6-80E6F7E85B75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1826177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 - Subtitel</a:t>
            </a:r>
          </a:p>
          <a:p>
            <a:pPr lvl="7"/>
            <a:r>
              <a:rPr lang="nl-NL" noProof="0"/>
              <a:t>Achtste niveau - Subtitel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3033D5A6-A31A-4714-8C8C-D9F565F5F59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962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79" r:id="rId9"/>
    <p:sldLayoutId id="2147483680" r:id="rId10"/>
    <p:sldLayoutId id="2147483681" r:id="rId11"/>
    <p:sldLayoutId id="2147483682" r:id="rId12"/>
    <p:sldLayoutId id="2147483672" r:id="rId13"/>
    <p:sldLayoutId id="2147483673" r:id="rId14"/>
    <p:sldLayoutId id="2147483674" r:id="rId15"/>
    <p:sldLayoutId id="2147483676" r:id="rId16"/>
    <p:sldLayoutId id="2147483677" r:id="rId17"/>
    <p:sldLayoutId id="2147483678" r:id="rId18"/>
    <p:sldLayoutId id="2147483649" r:id="rId19"/>
    <p:sldLayoutId id="2147483669" r:id="rId20"/>
    <p:sldLayoutId id="2147483670" r:id="rId21"/>
    <p:sldLayoutId id="2147483683" r:id="rId22"/>
    <p:sldLayoutId id="2147483684" r:id="rId23"/>
    <p:sldLayoutId id="2147483685" r:id="rId24"/>
    <p:sldLayoutId id="2147483654" r:id="rId25"/>
    <p:sldLayoutId id="2147483655" r:id="rId26"/>
    <p:sldLayoutId id="2147483687" r:id="rId27"/>
    <p:sldLayoutId id="2147483688" r:id="rId28"/>
    <p:sldLayoutId id="2147483689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3861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3F2503CA-BD50-40D9-B48F-71457F24A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 anchor="t">
            <a:normAutofit/>
          </a:bodyPr>
          <a:lstStyle/>
          <a:p>
            <a:r>
              <a:rPr lang="nl-NL"/>
              <a:t>Naar veerkrachtige steden </a:t>
            </a:r>
          </a:p>
        </p:txBody>
      </p:sp>
      <p:sp>
        <p:nvSpPr>
          <p:cNvPr id="2" name="Ondertitel 1">
            <a:extLst>
              <a:ext uri="{FF2B5EF4-FFF2-40B4-BE49-F238E27FC236}">
                <a16:creationId xmlns:a16="http://schemas.microsoft.com/office/drawing/2014/main" id="{9AB00E9D-FE5B-4000-93AD-A5933085A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vert="horz" lIns="0" tIns="0" rIns="0" bIns="0" rtlCol="0">
            <a:normAutofit/>
          </a:bodyPr>
          <a:lstStyle/>
          <a:p>
            <a:pPr marL="0" indent="0">
              <a:buNone/>
            </a:pPr>
            <a:r>
              <a:rPr lang="nl-NL" dirty="0"/>
              <a:t>IBS De wereld en ik </a:t>
            </a:r>
          </a:p>
          <a:p>
            <a:pPr marL="0" indent="0">
              <a:buNone/>
            </a:pPr>
            <a:r>
              <a:rPr lang="nl-NL" dirty="0"/>
              <a:t>Les 5 Biodiversiteit &amp; Stadslandbouw</a:t>
            </a:r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E8004E6F-5AE4-469B-A1C6-E8A71654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6325170"/>
            <a:ext cx="5296057" cy="216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Water &amp; Energie De wereld en ik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A1473C77-3BB4-67A6-D3D5-09D984A8C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6325170"/>
            <a:ext cx="311944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5B76B8B-DE07-48A4-9913-B57A52F2F853}" type="slidenum">
              <a:rPr lang="nl-NL" noProof="0" smtClean="0"/>
              <a:pPr>
                <a:spcAft>
                  <a:spcPts val="600"/>
                </a:spcAft>
              </a:pPr>
              <a:t>1</a:t>
            </a:fld>
            <a:endParaRPr lang="nl-NL" noProof="0"/>
          </a:p>
        </p:txBody>
      </p:sp>
      <p:pic>
        <p:nvPicPr>
          <p:cNvPr id="26" name="Video 25">
            <a:extLst>
              <a:ext uri="{FF2B5EF4-FFF2-40B4-BE49-F238E27FC236}">
                <a16:creationId xmlns:a16="http://schemas.microsoft.com/office/drawing/2014/main" id="{9FCC4760-3403-98EA-5C87-F44E91A96E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0545" r="19965" b="-1"/>
          <a:stretch/>
        </p:blipFill>
        <p:spPr>
          <a:xfrm>
            <a:off x="6175377" y="10"/>
            <a:ext cx="6016622" cy="6857990"/>
          </a:xfrm>
          <a:prstGeom prst="rect">
            <a:avLst/>
          </a:prstGeom>
          <a:noFill/>
        </p:spPr>
      </p:pic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41D7E6D7-9AB9-E27A-DCF7-6C863749B2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B5FC2221-6673-460E-9932-4480AF37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5B76B8B-DE07-48A4-9913-B57A52F2F853}" type="slidenum">
              <a:rPr lang="nl-NL" smtClean="0"/>
              <a:pPr>
                <a:spcAft>
                  <a:spcPts val="600"/>
                </a:spcAft>
              </a:pPr>
              <a:t>1</a:t>
            </a:fld>
            <a:endParaRPr lang="nl-NL"/>
          </a:p>
        </p:txBody>
      </p:sp>
      <p:sp>
        <p:nvSpPr>
          <p:cNvPr id="8" name="Tijdelijke aanduiding voor datum 7" hidden="1">
            <a:extLst>
              <a:ext uri="{FF2B5EF4-FFF2-40B4-BE49-F238E27FC236}">
                <a16:creationId xmlns:a16="http://schemas.microsoft.com/office/drawing/2014/main" id="{BBD7C9EE-C66F-4B59-9527-5D3C2738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l-NL"/>
              <a:t>21-12-2022</a:t>
            </a:r>
          </a:p>
        </p:txBody>
      </p:sp>
    </p:spTree>
    <p:extLst>
      <p:ext uri="{BB962C8B-B14F-4D97-AF65-F5344CB8AC3E}">
        <p14:creationId xmlns:p14="http://schemas.microsoft.com/office/powerpoint/2010/main" val="387873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C5E0A-D3F4-F32F-46BC-D3E8AFC13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Stedelijk microklimaat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1FB1B90D-00C2-D3BF-E142-011821A72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6493" y="1284168"/>
            <a:ext cx="4859987" cy="4419600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7F9AC1-0AA4-CE8C-D77A-CCC1136C8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AFAE4D-6AA4-81F8-6487-53FC758D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10</a:t>
            </a:fld>
            <a:endParaRPr lang="nl-NL" noProof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BC2A004-3183-F674-B49E-A5AFDCF299F8}"/>
              </a:ext>
            </a:extLst>
          </p:cNvPr>
          <p:cNvSpPr txBox="1"/>
          <p:nvPr/>
        </p:nvSpPr>
        <p:spPr>
          <a:xfrm>
            <a:off x="540589" y="1512498"/>
            <a:ext cx="5555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Gebouwen zijn de “stenen” in het landschap</a:t>
            </a:r>
          </a:p>
          <a:p>
            <a:r>
              <a:rPr lang="nl-NL" dirty="0"/>
              <a:t>Hierdoor ontstaat een divers aan microklimaat, die specifieke soorten kunnen aantrekken</a:t>
            </a:r>
          </a:p>
        </p:txBody>
      </p:sp>
      <p:pic>
        <p:nvPicPr>
          <p:cNvPr id="4104" name="Picture 8" descr="Halsbandparkieten zorgen voor overlast">
            <a:extLst>
              <a:ext uri="{FF2B5EF4-FFF2-40B4-BE49-F238E27FC236}">
                <a16:creationId xmlns:a16="http://schemas.microsoft.com/office/drawing/2014/main" id="{9D585E0D-DF94-509F-4FCA-47194538B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20" y="2697749"/>
            <a:ext cx="2253554" cy="300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650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A3C45-1EC1-ED16-44CF-1DB22173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biodiversiteit in de stad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50EB25-E94C-A5D7-C8F3-F95B518B3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709738"/>
            <a:ext cx="11449050" cy="4419599"/>
          </a:xfrm>
        </p:spPr>
        <p:txBody>
          <a:bodyPr/>
          <a:lstStyle/>
          <a:p>
            <a:r>
              <a:rPr lang="nl-NL" dirty="0"/>
              <a:t>Sturen en beleid van overheden </a:t>
            </a:r>
          </a:p>
          <a:p>
            <a:pPr lvl="1"/>
            <a:r>
              <a:rPr lang="nl-NL" dirty="0"/>
              <a:t>Vastleggen bebouwingsgrenzen </a:t>
            </a:r>
          </a:p>
          <a:p>
            <a:pPr lvl="1"/>
            <a:r>
              <a:rPr lang="nl-NL" dirty="0"/>
              <a:t>Tijdelijk bestemmen braakliggende terreinen </a:t>
            </a:r>
          </a:p>
          <a:p>
            <a:pPr lvl="1"/>
            <a:r>
              <a:rPr lang="nl-NL" dirty="0"/>
              <a:t>Aangepast groenonderhoud</a:t>
            </a:r>
          </a:p>
          <a:p>
            <a:pPr lvl="1"/>
            <a:r>
              <a:rPr lang="nl-NL" dirty="0"/>
              <a:t>Benutten stikstofkringlopen</a:t>
            </a:r>
          </a:p>
          <a:p>
            <a:pPr lvl="1"/>
            <a:r>
              <a:rPr lang="nl-NL" dirty="0"/>
              <a:t>Toepassen inheemse soorten</a:t>
            </a:r>
          </a:p>
          <a:p>
            <a:endParaRPr lang="nl-NL" dirty="0"/>
          </a:p>
          <a:p>
            <a:r>
              <a:rPr lang="nl-NL" dirty="0"/>
              <a:t>Meer biodiversiteit bij particulieren</a:t>
            </a:r>
          </a:p>
          <a:p>
            <a:pPr lvl="1"/>
            <a:r>
              <a:rPr lang="nl-NL" dirty="0"/>
              <a:t>Voorzieningen voor fauna aan woning (nestkasten e.d.)</a:t>
            </a:r>
          </a:p>
          <a:p>
            <a:pPr lvl="1"/>
            <a:r>
              <a:rPr lang="nl-NL" dirty="0"/>
              <a:t>Natuurlijke hagen </a:t>
            </a:r>
          </a:p>
          <a:p>
            <a:pPr lvl="1"/>
            <a:r>
              <a:rPr lang="nl-NL" dirty="0"/>
              <a:t>Aanleggen geveltuintjes, stapelmuren enz.</a:t>
            </a:r>
          </a:p>
          <a:p>
            <a:pPr lvl="1"/>
            <a:endParaRPr lang="nl-NL" dirty="0"/>
          </a:p>
          <a:p>
            <a:r>
              <a:rPr lang="nl-NL" dirty="0"/>
              <a:t>Stadsgroen voor meer biodiversiteit</a:t>
            </a:r>
          </a:p>
          <a:p>
            <a:pPr lvl="1"/>
            <a:r>
              <a:rPr lang="nl-NL" dirty="0"/>
              <a:t>Bermen, stadsparken, openbaar groen, stadsbossen, groene overs enz.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AE08B4-35F0-D383-BB2F-543630C38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3AB2DB-E6C7-8437-1EED-BA2193F49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A64527-9AC2-C20A-EEF4-5FCD8B18D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11</a:t>
            </a:fld>
            <a:endParaRPr lang="nl-NL" noProof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9E4FC6C-C067-DF2C-6702-70092AC13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719" y="2043112"/>
            <a:ext cx="326707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99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35628-2CC7-BBCC-1065-0A0EA5A0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biodiversiteit in de stad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8B2C7F30-3954-33A8-2B62-146E53C9B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696"/>
          <a:stretch/>
        </p:blipFill>
        <p:spPr>
          <a:xfrm>
            <a:off x="1373038" y="791402"/>
            <a:ext cx="4475672" cy="5533768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2DBD30-C78A-44D1-4D04-7CEC23731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B80BFF-FF3D-1F87-D943-E3848F306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478322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3C01B-54F2-C86D-B319-FAB4E03F3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Stadslandbouw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A2E76B-55D3-9392-632E-24BF7A6D0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6995483" cy="4419599"/>
          </a:xfrm>
        </p:spPr>
        <p:txBody>
          <a:bodyPr/>
          <a:lstStyle/>
          <a:p>
            <a:r>
              <a:rPr lang="nl-NL" dirty="0" err="1"/>
              <a:t>Microfarming</a:t>
            </a:r>
            <a:r>
              <a:rPr lang="nl-NL" dirty="0"/>
              <a:t> op balkons, dakterrassen, tuinen. enz.</a:t>
            </a:r>
          </a:p>
          <a:p>
            <a:r>
              <a:rPr lang="nl-NL" dirty="0"/>
              <a:t>Volkstuinen op speciaal hiervoor aangewezen gronden</a:t>
            </a:r>
          </a:p>
          <a:p>
            <a:r>
              <a:rPr lang="nl-NL" dirty="0"/>
              <a:t>Institutionele tuinen met educatieve, therapeutische of sociale doelstelling </a:t>
            </a:r>
          </a:p>
          <a:p>
            <a:r>
              <a:rPr lang="nl-NL" dirty="0"/>
              <a:t>Kleinschalige (half)commerciële tuinbouwbedrijven aan stadsrand</a:t>
            </a:r>
          </a:p>
          <a:p>
            <a:r>
              <a:rPr lang="nl-NL" dirty="0"/>
              <a:t>Kleinschalige (half)commerciële veeteeltbedrijven of aquacultuur</a:t>
            </a:r>
          </a:p>
          <a:p>
            <a:r>
              <a:rPr lang="nl-NL" dirty="0"/>
              <a:t>Gespecialiseerde bedrijven (bijvoorbeeld Zuiderzwam) </a:t>
            </a:r>
          </a:p>
          <a:p>
            <a:r>
              <a:rPr lang="nl-NL" dirty="0"/>
              <a:t>Grootschalige agrobedrijven aan de stadsrand</a:t>
            </a:r>
          </a:p>
          <a:p>
            <a:r>
              <a:rPr lang="nl-NL" dirty="0"/>
              <a:t>Multifunctionele stadslandbouwbedrijven (combinatie met toerisme, educatie, natuurbeheer, zelfplukboerderij, </a:t>
            </a:r>
            <a:r>
              <a:rPr lang="nl-NL" dirty="0" err="1"/>
              <a:t>enz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C6D02F-B035-DBED-58D1-DC63AB41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426DAC-07BF-6300-71DA-BF6477B0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13</a:t>
            </a:fld>
            <a:endParaRPr lang="nl-NL" noProof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A01C1EF-E187-3142-1C3F-DB9CA05FE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283" y="1641804"/>
            <a:ext cx="2733675" cy="13430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124F2FB-9560-FE96-4120-466193533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407" y="4153754"/>
            <a:ext cx="5547593" cy="258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62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F325BC-51F6-7EBD-D1BE-37FBEAE6B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Villa Augustus Dordrecht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70837E3-F6A1-C9A3-2CAB-5D0081BA6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DAAE18-6EFD-FF19-82B8-3A8312DEF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14</a:t>
            </a:fld>
            <a:endParaRPr lang="nl-NL" noProof="0"/>
          </a:p>
        </p:txBody>
      </p:sp>
      <p:pic>
        <p:nvPicPr>
          <p:cNvPr id="7170" name="Picture 2" descr="villa augustus dordrecht">
            <a:extLst>
              <a:ext uri="{FF2B5EF4-FFF2-40B4-BE49-F238E27FC236}">
                <a16:creationId xmlns:a16="http://schemas.microsoft.com/office/drawing/2014/main" id="{130AC4CA-61E7-5767-D34A-3153D4A038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33" y="1229376"/>
            <a:ext cx="5020110" cy="334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eer dan 800 vrachtwagens losten materialen voor de bouw van Villa Augustus  - indebuurt Dordrecht">
            <a:extLst>
              <a:ext uri="{FF2B5EF4-FFF2-40B4-BE49-F238E27FC236}">
                <a16:creationId xmlns:a16="http://schemas.microsoft.com/office/drawing/2014/main" id="{C4B60082-6B3A-B7CE-A915-ADA3DC521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8" y="1229376"/>
            <a:ext cx="5034962" cy="334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0111925E-9EDC-03C5-8045-A8E73D0D2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32" y="4663444"/>
            <a:ext cx="1881097" cy="125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954E9C77-6795-C9C7-ED22-A46D295B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631" y="4663444"/>
            <a:ext cx="2233882" cy="125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illa Augustus - Ondertussen in Villa Augustus (3)">
            <a:extLst>
              <a:ext uri="{FF2B5EF4-FFF2-40B4-BE49-F238E27FC236}">
                <a16:creationId xmlns:a16="http://schemas.microsoft.com/office/drawing/2014/main" id="{1A6B8043-D540-ABF5-B88D-7F21EBC8A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516" y="4663444"/>
            <a:ext cx="1881098" cy="125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Restaurant Villa Augustus - Marcel Otterspeer Fotografie &amp; Film">
            <a:extLst>
              <a:ext uri="{FF2B5EF4-FFF2-40B4-BE49-F238E27FC236}">
                <a16:creationId xmlns:a16="http://schemas.microsoft.com/office/drawing/2014/main" id="{36FEEDC4-5EA5-3BAC-9D3F-535758A72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16" y="4663444"/>
            <a:ext cx="1898669" cy="126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E07D28EC-DA1D-0423-EDCF-46D2CC741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717" y="4663443"/>
            <a:ext cx="1897313" cy="126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156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CEE9A8-B098-346F-F2DF-411890B9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Lanxmeer</a:t>
            </a:r>
            <a:r>
              <a:rPr lang="nl-NL" dirty="0"/>
              <a:t> </a:t>
            </a:r>
            <a:r>
              <a:rPr lang="nl-NL" dirty="0" err="1"/>
              <a:t>Culemorg</a:t>
            </a:r>
            <a:r>
              <a:rPr lang="nl-NL" dirty="0"/>
              <a:t> </a:t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7B8ED-FC09-BBCE-A503-AAC699B6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F4DC4C-94BD-9E30-5D16-DC8031FD0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15</a:t>
            </a:fld>
            <a:endParaRPr lang="nl-NL" noProof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1517AB1-30FB-6447-F0E2-49921CBA7B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" y="1457266"/>
            <a:ext cx="562494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E3F403F-5CD9-DF3C-844D-659895E5C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843" y="2168394"/>
            <a:ext cx="2392663" cy="179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698E769-1FED-1B79-2A7D-7C3DA3462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842" y="4203240"/>
            <a:ext cx="2392664" cy="167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B40C0D74-9568-44A3-AB9E-7C70E2079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88" y="3390571"/>
            <a:ext cx="1866863" cy="24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CBFEDEA9-57BF-BCE4-67BE-6B536A676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87" y="1460088"/>
            <a:ext cx="1866863" cy="177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8135566-BA47-E68A-8D39-3DFA9182C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838" y="1457267"/>
            <a:ext cx="2380055" cy="4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50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37F16ED8-4760-A80D-71AA-2669C337C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45"/>
          <a:stretch/>
        </p:blipFill>
        <p:spPr>
          <a:xfrm>
            <a:off x="4181662" y="76182"/>
            <a:ext cx="5669704" cy="63408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E01084-70E4-2CC7-27F1-78EB16A76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Plukroutes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F76B65-8B70-5934-9332-A823BBDD5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713488-02D5-C2DC-BFF4-F19884B41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16</a:t>
            </a:fld>
            <a:endParaRPr lang="nl-NL" noProof="0"/>
          </a:p>
        </p:txBody>
      </p: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CC0F3B80-87D4-CCD6-9B0E-959B295BF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8761" y="1709738"/>
            <a:ext cx="10221763" cy="4419599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Tilburg </a:t>
            </a:r>
            <a:r>
              <a:rPr lang="nl-NL" dirty="0" err="1"/>
              <a:t>Stokhasselt</a:t>
            </a:r>
            <a:endParaRPr lang="nl-NL" dirty="0"/>
          </a:p>
        </p:txBody>
      </p:sp>
      <p:pic>
        <p:nvPicPr>
          <p:cNvPr id="8198" name="Picture 6" descr="IMG_2876">
            <a:extLst>
              <a:ext uri="{FF2B5EF4-FFF2-40B4-BE49-F238E27FC236}">
                <a16:creationId xmlns:a16="http://schemas.microsoft.com/office/drawing/2014/main" id="{F2A149E3-9F59-D38D-4582-DA2FC8D80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37" y="2072556"/>
            <a:ext cx="2546949" cy="191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G_2890">
            <a:extLst>
              <a:ext uri="{FF2B5EF4-FFF2-40B4-BE49-F238E27FC236}">
                <a16:creationId xmlns:a16="http://schemas.microsoft.com/office/drawing/2014/main" id="{7D525EC2-1F9E-5E83-B089-0AAA5EA04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37" y="4092880"/>
            <a:ext cx="2546949" cy="191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747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ECD9A-6AA6-0755-F303-4B78E823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Voedselbos/park</a:t>
            </a: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69406781-D959-1CA1-AA4B-58F3335E6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420" y="1053076"/>
            <a:ext cx="4534088" cy="4754086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41C100-B7B3-CCDE-5E02-DE3B9B29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0AA855-2923-8E1E-B16D-E67A5E61B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17</a:t>
            </a:fld>
            <a:endParaRPr lang="nl-NL" noProof="0"/>
          </a:p>
        </p:txBody>
      </p:sp>
      <p:pic>
        <p:nvPicPr>
          <p:cNvPr id="9224" name="Picture 8" descr="Voedselbos in de Flevopolder smaakt naar meer! | Both ENDS">
            <a:extLst>
              <a:ext uri="{FF2B5EF4-FFF2-40B4-BE49-F238E27FC236}">
                <a16:creationId xmlns:a16="http://schemas.microsoft.com/office/drawing/2014/main" id="{E818F9C8-78B5-3185-5D01-6D1DA1043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353" y="3091178"/>
            <a:ext cx="4894321" cy="326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5C35CCE-3456-6631-B7D6-E00EE3C5C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354" y="1053076"/>
            <a:ext cx="1983421" cy="1983421"/>
          </a:xfrm>
          <a:prstGeom prst="rect">
            <a:avLst/>
          </a:prstGeom>
        </p:spPr>
      </p:pic>
      <p:pic>
        <p:nvPicPr>
          <p:cNvPr id="9226" name="Picture 10" descr="Trots: De Nieuwe Winkel genomineerd als 'beste groenterestaurant van de  wereld'">
            <a:extLst>
              <a:ext uri="{FF2B5EF4-FFF2-40B4-BE49-F238E27FC236}">
                <a16:creationId xmlns:a16="http://schemas.microsoft.com/office/drawing/2014/main" id="{1A43B4F6-5350-9488-B826-70178952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866" y="1053077"/>
            <a:ext cx="2860809" cy="198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531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B58C66-97E7-9FCB-F7DA-1A0233944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D6989F-F621-B1A9-1346-50E157E1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8985310" cy="4419599"/>
          </a:xfrm>
        </p:spPr>
        <p:txBody>
          <a:bodyPr/>
          <a:lstStyle/>
          <a:p>
            <a:pPr>
              <a:defRPr/>
            </a:pPr>
            <a:r>
              <a:rPr lang="nl-NL" sz="2000" b="1" dirty="0">
                <a:solidFill>
                  <a:srgbClr val="000644"/>
                </a:solidFill>
                <a:latin typeface="Arial"/>
              </a:rPr>
              <a:t>Ga op zoek naar aanvullende informatie over voedselbossen en beantwoord de volgende vraag zou uitgebreid mogelijk:</a:t>
            </a:r>
          </a:p>
          <a:p>
            <a:pPr lvl="1">
              <a:defRPr/>
            </a:pPr>
            <a:r>
              <a:rPr lang="nl-NL" sz="2000" b="1" dirty="0">
                <a:solidFill>
                  <a:srgbClr val="000644"/>
                </a:solidFill>
                <a:latin typeface="Arial"/>
              </a:rPr>
              <a:t>Waarom zijn voedselbossen interessant met het oog op waterbeheer?</a:t>
            </a:r>
          </a:p>
          <a:p>
            <a:pPr lvl="1"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Maak er één PP-slide van</a:t>
            </a:r>
          </a:p>
          <a:p>
            <a:pPr lvl="1"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Stuur deze naar Stijn via teams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FEFE21-D0FA-2405-FC11-1FA55B92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32DCA5-1266-E735-4C59-C8076665A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18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74167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99222F3-43CF-DB09-1F08-58DF77B23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" t="756" r="2010" b="2039"/>
          <a:stretch/>
        </p:blipFill>
        <p:spPr>
          <a:xfrm>
            <a:off x="6504753" y="1256862"/>
            <a:ext cx="4594167" cy="43442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60C315-BFEB-4F63-BD0E-DC12825C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Klimaattrends en effecten op onze </a:t>
            </a:r>
            <a:r>
              <a:rPr lang="nl-NL">
                <a:solidFill>
                  <a:srgbClr val="FF0000"/>
                </a:solidFill>
              </a:rPr>
              <a:t>stad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F8AC45-877B-4C45-A730-F10A73EFB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/>
              <a:t>Trends:</a:t>
            </a:r>
          </a:p>
          <a:p>
            <a:r>
              <a:rPr lang="nl-NL"/>
              <a:t>Het wordt warmer;</a:t>
            </a:r>
          </a:p>
          <a:p>
            <a:r>
              <a:rPr lang="nl-NL"/>
              <a:t>Het wordt natter;</a:t>
            </a:r>
          </a:p>
          <a:p>
            <a:r>
              <a:rPr lang="nl-NL"/>
              <a:t>Het wordt droger;</a:t>
            </a:r>
          </a:p>
          <a:p>
            <a:r>
              <a:rPr lang="nl-NL"/>
              <a:t>De zeespiegel stijgt;</a:t>
            </a:r>
          </a:p>
          <a:p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3AC07C44-010A-7CAC-6D8E-1563CFC77EF4}"/>
              </a:ext>
            </a:extLst>
          </p:cNvPr>
          <p:cNvSpPr/>
          <p:nvPr/>
        </p:nvSpPr>
        <p:spPr>
          <a:xfrm>
            <a:off x="8801837" y="2220870"/>
            <a:ext cx="1203468" cy="12093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5F4723F0-6837-382E-E1B6-C6CFF695FFED}"/>
              </a:ext>
            </a:extLst>
          </p:cNvPr>
          <p:cNvSpPr/>
          <p:nvPr/>
        </p:nvSpPr>
        <p:spPr>
          <a:xfrm>
            <a:off x="7697675" y="2220870"/>
            <a:ext cx="1203468" cy="12093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C29412C9-A9EE-25F8-47A8-AAE21A2B545D}"/>
              </a:ext>
            </a:extLst>
          </p:cNvPr>
          <p:cNvSpPr/>
          <p:nvPr/>
        </p:nvSpPr>
        <p:spPr>
          <a:xfrm>
            <a:off x="7697675" y="3336685"/>
            <a:ext cx="1203468" cy="12093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5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810FDB-3D1A-4B26-8E7C-DEE69287F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Naar veerkrachtige steden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7DF01C-C5CA-3B90-26F9-8AE9BACFE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Om steden in de toekomst leefbaar te houden wordt gezocht naar vernieuwende manieren om steden veerkrachtiger te maken. </a:t>
            </a:r>
          </a:p>
          <a:p>
            <a:endParaRPr lang="nl-NL"/>
          </a:p>
          <a:p>
            <a:r>
              <a:rPr lang="nl-NL"/>
              <a:t>Integrale oplossingen het meest kansrijk: Groenblauwe netwerken</a:t>
            </a:r>
          </a:p>
          <a:p>
            <a:endParaRPr lang="nl-NL"/>
          </a:p>
          <a:p>
            <a:r>
              <a:rPr lang="nl-NL"/>
              <a:t>Met groenblauwe stedenbouw worden zeven thema’s aangepakt;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Klimaatadaptatie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Verzachten hittestress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Verbeteren biodiversiteit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Voedselproductie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Verbeteren luchtkwaliteit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/>
              <a:t>Duurzame energieproductie</a:t>
            </a:r>
          </a:p>
          <a:p>
            <a:pPr marL="774900" lvl="2" indent="-342900">
              <a:buFont typeface="+mj-lt"/>
              <a:buAutoNum type="arabicPeriod"/>
            </a:pPr>
            <a:r>
              <a:rPr lang="nl-NL" err="1"/>
              <a:t>Leefkwaliteit</a:t>
            </a:r>
            <a:endParaRPr lang="nl-NL"/>
          </a:p>
          <a:p>
            <a:pPr lvl="1"/>
            <a:endParaRPr lang="nl-NL"/>
          </a:p>
          <a:p>
            <a:pPr lvl="1"/>
            <a:endParaRPr lang="nl-NL"/>
          </a:p>
          <a:p>
            <a:pPr marL="0" indent="0">
              <a:buNone/>
            </a:pP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B5988F-E548-3200-66BC-C424A405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35FAE3-2B77-01C8-0C33-475BCF5E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3</a:t>
            </a:fld>
            <a:endParaRPr lang="nl-NL" noProof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7E895EA-49F8-EC7F-26D7-22BA0031A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" t="756" r="2010" b="2039"/>
          <a:stretch/>
        </p:blipFill>
        <p:spPr>
          <a:xfrm>
            <a:off x="7842200" y="3291747"/>
            <a:ext cx="3000814" cy="2837590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FFA226EA-FF30-E791-4BE0-E59DAFBA59CA}"/>
              </a:ext>
            </a:extLst>
          </p:cNvPr>
          <p:cNvSpPr/>
          <p:nvPr/>
        </p:nvSpPr>
        <p:spPr>
          <a:xfrm>
            <a:off x="8447876" y="3333135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10C6BA8A-172F-B1DD-8999-ECCF647DB874}"/>
              </a:ext>
            </a:extLst>
          </p:cNvPr>
          <p:cNvSpPr/>
          <p:nvPr/>
        </p:nvSpPr>
        <p:spPr>
          <a:xfrm>
            <a:off x="8016240" y="4582815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772FB8AB-A9AB-1575-F8E0-2C41344C8D68}"/>
              </a:ext>
            </a:extLst>
          </p:cNvPr>
          <p:cNvSpPr/>
          <p:nvPr/>
        </p:nvSpPr>
        <p:spPr>
          <a:xfrm>
            <a:off x="9696581" y="3332972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C167C4ED-F825-133E-18BC-B1AC62ABE57E}"/>
              </a:ext>
            </a:extLst>
          </p:cNvPr>
          <p:cNvSpPr/>
          <p:nvPr/>
        </p:nvSpPr>
        <p:spPr>
          <a:xfrm>
            <a:off x="9696581" y="5349731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2A8E368A-E59D-64FD-D94D-7CE058755A73}"/>
              </a:ext>
            </a:extLst>
          </p:cNvPr>
          <p:cNvSpPr/>
          <p:nvPr/>
        </p:nvSpPr>
        <p:spPr>
          <a:xfrm>
            <a:off x="9085006" y="5349731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B32F35EE-1FB6-D5E0-3146-5DF21C7482B2}"/>
              </a:ext>
            </a:extLst>
          </p:cNvPr>
          <p:cNvSpPr/>
          <p:nvPr/>
        </p:nvSpPr>
        <p:spPr>
          <a:xfrm>
            <a:off x="10075115" y="3964203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B4AE530D-FA3C-DF7A-319E-94E91D933131}"/>
              </a:ext>
            </a:extLst>
          </p:cNvPr>
          <p:cNvSpPr/>
          <p:nvPr/>
        </p:nvSpPr>
        <p:spPr>
          <a:xfrm>
            <a:off x="10075115" y="4592264"/>
            <a:ext cx="637130" cy="63123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6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5663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86D217-D1E9-C230-23B6-6F054F9F2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A88A92-2756-E4D8-30F3-83A5A795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4</a:t>
            </a:fld>
            <a:endParaRPr lang="nl-NL" noProof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54364EB-D9D9-C2DA-FD73-FC35F3D9C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73"/>
          <a:stretch/>
        </p:blipFill>
        <p:spPr>
          <a:xfrm>
            <a:off x="3774397" y="1913152"/>
            <a:ext cx="8579415" cy="4211195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B348E6D7-13B6-9124-A391-AD5003ACF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761"/>
          <a:stretch/>
        </p:blipFill>
        <p:spPr>
          <a:xfrm>
            <a:off x="-206239" y="1898707"/>
            <a:ext cx="4074181" cy="422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13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9E69D8-16B7-2B85-1B76-2870EC1C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Het koelende effect van groen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73E6567C-ADD4-2112-182B-B128D38D4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6756" y="1410048"/>
            <a:ext cx="3047756" cy="4419600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8C077A-165E-F2C6-C341-4B35CB7D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E7B12C-9004-F090-94C2-17D2751D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5</a:t>
            </a:fld>
            <a:endParaRPr lang="nl-NL" noProof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C19638B-B8C1-2402-758C-728D9E62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375" y="1524369"/>
            <a:ext cx="381952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61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0A1154-0A67-9624-6BF8-9F7CF229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Groenblauwe netwerken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9160B5-05BC-951B-407C-77D378F0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Invulling aan de hand van de volgende onderwerpen:</a:t>
            </a:r>
          </a:p>
          <a:p>
            <a:endParaRPr lang="nl-NL" dirty="0"/>
          </a:p>
          <a:p>
            <a:r>
              <a:rPr lang="nl-NL" dirty="0">
                <a:solidFill>
                  <a:schemeClr val="tx1">
                    <a:lumMod val="25000"/>
                    <a:lumOff val="75000"/>
                  </a:schemeClr>
                </a:solidFill>
              </a:rPr>
              <a:t>Wateropgave </a:t>
            </a:r>
          </a:p>
          <a:p>
            <a:r>
              <a:rPr lang="nl-NL" dirty="0">
                <a:solidFill>
                  <a:schemeClr val="tx1">
                    <a:lumMod val="25000"/>
                    <a:lumOff val="75000"/>
                  </a:schemeClr>
                </a:solidFill>
              </a:rPr>
              <a:t>Hitte</a:t>
            </a:r>
          </a:p>
          <a:p>
            <a:r>
              <a:rPr lang="nl-NL" dirty="0"/>
              <a:t>Biodiversiteit </a:t>
            </a:r>
          </a:p>
          <a:p>
            <a:r>
              <a:rPr lang="nl-NL" dirty="0"/>
              <a:t>Stadslandbouw</a:t>
            </a:r>
          </a:p>
          <a:p>
            <a:r>
              <a:rPr lang="nl-NL" dirty="0">
                <a:solidFill>
                  <a:schemeClr val="tx1">
                    <a:lumMod val="25000"/>
                    <a:lumOff val="75000"/>
                  </a:schemeClr>
                </a:solidFill>
              </a:rPr>
              <a:t>Luchtkwaliteit</a:t>
            </a:r>
          </a:p>
          <a:p>
            <a:r>
              <a:rPr lang="nl-NL" dirty="0">
                <a:solidFill>
                  <a:schemeClr val="tx1">
                    <a:lumMod val="25000"/>
                    <a:lumOff val="75000"/>
                  </a:schemeClr>
                </a:solidFill>
              </a:rPr>
              <a:t>Energie</a:t>
            </a:r>
          </a:p>
          <a:p>
            <a:r>
              <a:rPr lang="nl-NL" dirty="0">
                <a:solidFill>
                  <a:schemeClr val="tx1">
                    <a:lumMod val="25000"/>
                    <a:lumOff val="75000"/>
                  </a:schemeClr>
                </a:solidFill>
              </a:rPr>
              <a:t>Sociaal-maatschappelijke en economische waarde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89649B-7507-BD9D-76A9-6793CCE8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FC91F9-F28A-8688-43B2-7DCBFFD6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6</a:t>
            </a:fld>
            <a:endParaRPr lang="nl-NL" noProof="0"/>
          </a:p>
        </p:txBody>
      </p:sp>
      <p:pic>
        <p:nvPicPr>
          <p:cNvPr id="5122" name="Picture 2" descr="Straatkunstenaar Pejac natuur stad 1">
            <a:extLst>
              <a:ext uri="{FF2B5EF4-FFF2-40B4-BE49-F238E27FC236}">
                <a16:creationId xmlns:a16="http://schemas.microsoft.com/office/drawing/2014/main" id="{902A1F18-EABE-DD49-4F30-679BFE3FF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755" y="1245499"/>
            <a:ext cx="3321170" cy="498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raatkunstenaar Pejac natuur stad 3">
            <a:extLst>
              <a:ext uri="{FF2B5EF4-FFF2-40B4-BE49-F238E27FC236}">
                <a16:creationId xmlns:a16="http://schemas.microsoft.com/office/drawing/2014/main" id="{189BAEDE-5F54-49AD-751D-8E8BCFEF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85" y="4365386"/>
            <a:ext cx="2482490" cy="186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14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0A1154-0A67-9624-6BF8-9F7CF229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Biodiveriteit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9160B5-05BC-951B-407C-77D378F0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Biodiversiteit: mate van verscheidenheid aan levensvormen in een ecosysteem</a:t>
            </a:r>
          </a:p>
          <a:p>
            <a:r>
              <a:rPr lang="nl-NL" dirty="0"/>
              <a:t>Ecosysteemdiensten: </a:t>
            </a:r>
          </a:p>
          <a:p>
            <a:endParaRPr lang="nl-NL" dirty="0"/>
          </a:p>
          <a:p>
            <a:endParaRPr lang="nl-NL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89649B-7507-BD9D-76A9-6793CCE8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FC91F9-F28A-8688-43B2-7DCBFFD6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7</a:t>
            </a:fld>
            <a:endParaRPr lang="nl-NL" noProof="0"/>
          </a:p>
        </p:txBody>
      </p:sp>
      <p:pic>
        <p:nvPicPr>
          <p:cNvPr id="1026" name="Picture 2" descr="Ecosysteemdiensten | Ecopedia">
            <a:extLst>
              <a:ext uri="{FF2B5EF4-FFF2-40B4-BE49-F238E27FC236}">
                <a16:creationId xmlns:a16="http://schemas.microsoft.com/office/drawing/2014/main" id="{0D1DDA89-7107-0D2D-60C6-FB9C8450C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88" y="2419554"/>
            <a:ext cx="5559066" cy="380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556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0A1154-0A67-9624-6BF8-9F7CF229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Biodiveriteit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9160B5-05BC-951B-407C-77D378F0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Het verbonden-eiland effect:</a:t>
            </a:r>
          </a:p>
          <a:p>
            <a:pPr lvl="1"/>
            <a:r>
              <a:rPr lang="nl-NL" dirty="0"/>
              <a:t>Hoe groter een gebied hoe meer soorten per vierkante kilometer</a:t>
            </a:r>
          </a:p>
          <a:p>
            <a:pPr lvl="1"/>
            <a:r>
              <a:rPr lang="nl-NL" dirty="0"/>
              <a:t>Als het gebied een eilandenstructuur heeft is het aantal soorten per vierkante kilometer nog groter</a:t>
            </a:r>
          </a:p>
          <a:p>
            <a:endParaRPr lang="nl-NL" dirty="0"/>
          </a:p>
          <a:p>
            <a:endParaRPr lang="nl-NL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89649B-7507-BD9D-76A9-6793CCE8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FC91F9-F28A-8688-43B2-7DCBFFD6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8</a:t>
            </a:fld>
            <a:endParaRPr lang="nl-NL" noProof="0"/>
          </a:p>
        </p:txBody>
      </p:sp>
      <p:pic>
        <p:nvPicPr>
          <p:cNvPr id="2050" name="Picture 2" descr="Beekbergerwoud weer open na duurzame renovatie | Natuurmonumenten">
            <a:extLst>
              <a:ext uri="{FF2B5EF4-FFF2-40B4-BE49-F238E27FC236}">
                <a16:creationId xmlns:a16="http://schemas.microsoft.com/office/drawing/2014/main" id="{373EAC11-44C8-DAAB-9EEF-CAF40807F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765" y="2591131"/>
            <a:ext cx="6638292" cy="373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utphen - FCOL | Fotocursusoplocatie">
            <a:extLst>
              <a:ext uri="{FF2B5EF4-FFF2-40B4-BE49-F238E27FC236}">
                <a16:creationId xmlns:a16="http://schemas.microsoft.com/office/drawing/2014/main" id="{16EEA550-2A01-509E-7044-B2DBF860F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69" y="2591131"/>
            <a:ext cx="5601059" cy="373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061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92345-32FE-C568-3B32-B651A71DA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Biodiversiteit in de stad 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BFD400-DBD7-07B9-1249-ABEA3FA5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9-1-2024</a:t>
            </a:fld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31E642-555E-2204-7116-EA13D5133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9</a:t>
            </a:fld>
            <a:endParaRPr lang="nl-NL" noProof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2E4F7A5-BFCA-CB80-5843-0954D44C6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924"/>
          <a:stretch/>
        </p:blipFill>
        <p:spPr>
          <a:xfrm>
            <a:off x="999722" y="1510464"/>
            <a:ext cx="6155519" cy="2532450"/>
          </a:xfrm>
          <a:prstGeom prst="rect">
            <a:avLst/>
          </a:prstGeom>
        </p:spPr>
      </p:pic>
      <p:pic>
        <p:nvPicPr>
          <p:cNvPr id="3074" name="Picture 2" descr="Stad Van De Luchtmening Van De Archipel Van Vodnjan En Brijuni- Stock Foto  - Image of versiering, kroatisch: 120723188">
            <a:extLst>
              <a:ext uri="{FF2B5EF4-FFF2-40B4-BE49-F238E27FC236}">
                <a16:creationId xmlns:a16="http://schemas.microsoft.com/office/drawing/2014/main" id="{3928B3CE-DA0D-EB3E-9C45-FE17EDE8A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b="9807"/>
          <a:stretch/>
        </p:blipFill>
        <p:spPr bwMode="auto">
          <a:xfrm>
            <a:off x="6824242" y="4042914"/>
            <a:ext cx="3762072" cy="217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 stad als snelkookpan van de evolutie: hoe dieren zich sneller ontwikkelen">
            <a:extLst>
              <a:ext uri="{FF2B5EF4-FFF2-40B4-BE49-F238E27FC236}">
                <a16:creationId xmlns:a16="http://schemas.microsoft.com/office/drawing/2014/main" id="{5E1FA27E-C510-6985-BDE5-35C527138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23" y="4470517"/>
            <a:ext cx="2544356" cy="175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 Wilde Stad: een tijdsbeeld van Amsterdam anno 2018 | Het Parool">
            <a:extLst>
              <a:ext uri="{FF2B5EF4-FFF2-40B4-BE49-F238E27FC236}">
                <a16:creationId xmlns:a16="http://schemas.microsoft.com/office/drawing/2014/main" id="{435991D1-BB3B-C788-9799-047115D3C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23" y="4467508"/>
            <a:ext cx="3097990" cy="175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ijk De Wilde Stad | Volledige film | Disney+">
            <a:extLst>
              <a:ext uri="{FF2B5EF4-FFF2-40B4-BE49-F238E27FC236}">
                <a16:creationId xmlns:a16="http://schemas.microsoft.com/office/drawing/2014/main" id="{02906519-8D84-AA7A-9CE2-DFEAE0A92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242" y="1873551"/>
            <a:ext cx="3762072" cy="211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005711"/>
      </p:ext>
    </p:extLst>
  </p:cSld>
  <p:clrMapOvr>
    <a:masterClrMapping/>
  </p:clrMapOvr>
</p:sld>
</file>

<file path=ppt/theme/theme1.xml><?xml version="1.0" encoding="utf-8"?>
<a:theme xmlns:a="http://schemas.openxmlformats.org/drawingml/2006/main" name="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uverta.potx" id="{0635E91E-FBA7-4A8B-B522-53C4FF720AC5}" vid="{81EEE544-BE30-41B1-B76B-26E0C066DFE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7c63a5-6c7f-42bb-9d17-0feff5816463">
      <Terms xmlns="http://schemas.microsoft.com/office/infopath/2007/PartnerControls"/>
    </lcf76f155ced4ddcb4097134ff3c332f>
    <TaxCatchAll xmlns="c20cf8ba-b598-4d03-85bf-01d90a2844a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727D3906D7945984BB753BA79C6C7" ma:contentTypeVersion="14" ma:contentTypeDescription="Een nieuw document maken." ma:contentTypeScope="" ma:versionID="13d1bd52d37d52e88f4cc3000598c755">
  <xsd:schema xmlns:xsd="http://www.w3.org/2001/XMLSchema" xmlns:xs="http://www.w3.org/2001/XMLSchema" xmlns:p="http://schemas.microsoft.com/office/2006/metadata/properties" xmlns:ns2="c67c63a5-6c7f-42bb-9d17-0feff5816463" xmlns:ns3="c20cf8ba-b598-4d03-85bf-01d90a2844ae" targetNamespace="http://schemas.microsoft.com/office/2006/metadata/properties" ma:root="true" ma:fieldsID="cdbfa91b97b664da8bfb3c5d7ea455d6" ns2:_="" ns3:_="">
    <xsd:import namespace="c67c63a5-6c7f-42bb-9d17-0feff5816463"/>
    <xsd:import namespace="c20cf8ba-b598-4d03-85bf-01d90a284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63a5-6c7f-42bb-9d17-0feff5816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cf8ba-b598-4d03-85bf-01d90a2844a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46b252f-af12-4d5a-a498-f152b1d5d221}" ma:internalName="TaxCatchAll" ma:showField="CatchAllData" ma:web="c20cf8ba-b598-4d03-85bf-01d90a284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3B809E-9840-4F61-A777-0ECC9F692F13}">
  <ds:schemaRefs>
    <ds:schemaRef ds:uri="2c4f0c93-2979-4f27-aab2-70de95932352"/>
    <ds:schemaRef ds:uri="c6f82ce1-f6df-49a5-8b49-cf8409a27a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c67c63a5-6c7f-42bb-9d17-0feff5816463"/>
    <ds:schemaRef ds:uri="c20cf8ba-b598-4d03-85bf-01d90a2844ae"/>
  </ds:schemaRefs>
</ds:datastoreItem>
</file>

<file path=customXml/itemProps2.xml><?xml version="1.0" encoding="utf-8"?>
<ds:datastoreItem xmlns:ds="http://schemas.openxmlformats.org/officeDocument/2006/customXml" ds:itemID="{622C9CD9-FF22-45E9-9B4C-FDDBBB9ECC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7c63a5-6c7f-42bb-9d17-0feff5816463"/>
    <ds:schemaRef ds:uri="c20cf8ba-b598-4d03-85bf-01d90a2844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1B2D58-936F-4BD2-8FE1-199ADA5CFC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Yuverta</Template>
  <TotalTime>273</TotalTime>
  <Words>411</Words>
  <Application>Microsoft Office PowerPoint</Application>
  <PresentationFormat>Breedbeeld</PresentationFormat>
  <Paragraphs>117</Paragraphs>
  <Slides>18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Arial Black</vt:lpstr>
      <vt:lpstr>Calibri</vt:lpstr>
      <vt:lpstr>Yuverta</vt:lpstr>
      <vt:lpstr>Naar veerkrachtige steden </vt:lpstr>
      <vt:lpstr>Klimaattrends en effecten op onze stad</vt:lpstr>
      <vt:lpstr>Naar veerkrachtige steden</vt:lpstr>
      <vt:lpstr>PowerPoint-presentatie</vt:lpstr>
      <vt:lpstr>Het koelende effect van groen</vt:lpstr>
      <vt:lpstr>Groenblauwe netwerken</vt:lpstr>
      <vt:lpstr>Biodiveriteit</vt:lpstr>
      <vt:lpstr>Biodiveriteit</vt:lpstr>
      <vt:lpstr>Biodiversiteit in de stad  </vt:lpstr>
      <vt:lpstr>Stedelijk microklimaat</vt:lpstr>
      <vt:lpstr>Meer biodiversiteit in de stad</vt:lpstr>
      <vt:lpstr>Meer biodiversiteit in de stad</vt:lpstr>
      <vt:lpstr>Stadslandbouw</vt:lpstr>
      <vt:lpstr>Villa Augustus Dordrecht</vt:lpstr>
      <vt:lpstr>Lanxmeer Culemorg  </vt:lpstr>
      <vt:lpstr>Plukroutes</vt:lpstr>
      <vt:lpstr>Voedselbos/park</vt:lpstr>
      <vt:lpstr>Opdracht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Stijn Weijermars</dc:creator>
  <dc:description>Template by HQ Solutions</dc:description>
  <cp:lastModifiedBy>Stijn Weijermars</cp:lastModifiedBy>
  <cp:revision>3</cp:revision>
  <dcterms:created xsi:type="dcterms:W3CDTF">2021-03-01T11:59:21Z</dcterms:created>
  <dcterms:modified xsi:type="dcterms:W3CDTF">2024-01-09T08:44:06Z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0x0101002F9727D3906D7945984BB753BA79C6C7</vt:lpwstr>
  </property>
  <property fmtid="{D5CDD505-2E9C-101B-9397-08002B2CF9AE}" pid="3" name="MediaServiceImageTags">
    <vt:lpwstr/>
  </property>
</Properties>
</file>